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calaSans"/>
        <a:ea typeface="ScalaSans"/>
        <a:cs typeface="ScalaSans"/>
        <a:sym typeface="ScalaSan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calaSans"/>
        <a:ea typeface="ScalaSans"/>
        <a:cs typeface="ScalaSans"/>
        <a:sym typeface="ScalaSan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calaSans"/>
        <a:ea typeface="ScalaSans"/>
        <a:cs typeface="ScalaSans"/>
        <a:sym typeface="ScalaSan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calaSans"/>
        <a:ea typeface="ScalaSans"/>
        <a:cs typeface="ScalaSans"/>
        <a:sym typeface="ScalaSan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calaSans"/>
        <a:ea typeface="ScalaSans"/>
        <a:cs typeface="ScalaSans"/>
        <a:sym typeface="ScalaSan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calaSans"/>
        <a:ea typeface="ScalaSans"/>
        <a:cs typeface="ScalaSans"/>
        <a:sym typeface="ScalaSan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calaSans"/>
        <a:ea typeface="ScalaSans"/>
        <a:cs typeface="ScalaSans"/>
        <a:sym typeface="ScalaSan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calaSans"/>
        <a:ea typeface="ScalaSans"/>
        <a:cs typeface="ScalaSans"/>
        <a:sym typeface="ScalaSan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ScalaSans"/>
        <a:ea typeface="ScalaSans"/>
        <a:cs typeface="ScalaSans"/>
        <a:sym typeface="Scala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ScalaSans"/>
          <a:ea typeface="ScalaSans"/>
          <a:cs typeface="Scala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ScalaSans"/>
          <a:ea typeface="ScalaSans"/>
          <a:cs typeface="Scala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3130"/>
  </p:normalViewPr>
  <p:slideViewPr>
    <p:cSldViewPr>
      <p:cViewPr varScale="1">
        <p:scale>
          <a:sx n="55" d="100"/>
          <a:sy n="55" d="100"/>
        </p:scale>
        <p:origin x="10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Heritage Leiden? 30 seconds.</a:t>
            </a:r>
          </a:p>
          <a:p>
            <a:r>
              <a:t>Plus: 60 employees, 85 volunteers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Heritage Leiden? 30 seconds.</a:t>
            </a:r>
          </a:p>
          <a:p>
            <a:r>
              <a:t>Plus: 50 employees,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Heritage Leiden? 30 seconds.</a:t>
            </a:r>
          </a:p>
          <a:p>
            <a:r>
              <a:t>Plus: 50 employees,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Heritage Leiden? 30 seconds.</a:t>
            </a:r>
          </a:p>
          <a:p>
            <a:r>
              <a:t>Plus: 50 employees,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Heritage Leiden? 30 seconds.</a:t>
            </a:r>
          </a:p>
          <a:p>
            <a:r>
              <a:t>Plus: 50 employees,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ECHOES is developed using Agile programming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-Opening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Openingspagina_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-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11" descr="Afbeelding 1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300787" y="6113462"/>
            <a:ext cx="1054101" cy="1055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Afbeelding 8" descr="Afbeelding 8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60375" y="260350"/>
            <a:ext cx="812800" cy="57626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3886200"/>
            <a:ext cx="82296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1pPr>
            <a:lvl2pPr marL="0" indent="45720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2pPr>
            <a:lvl3pPr marL="0" indent="91440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3pPr>
            <a:lvl4pPr marL="0" indent="137160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4pPr>
            <a:lvl5pPr marL="0" indent="182880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457200" y="1842182"/>
            <a:ext cx="8229600" cy="11430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31" name="Afbeelding 1" descr="Afbeelding 1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3275855" y="6384292"/>
            <a:ext cx="2842716" cy="429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-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14" descr="Afbeelding 1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300787" y="6113462"/>
            <a:ext cx="1054101" cy="1055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Afbeelding 9" descr="Afbeelding 9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60375" y="260350"/>
            <a:ext cx="812800" cy="57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41" name="Afbeelding 9" descr="Afbeelding 9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3275855" y="6384292"/>
            <a:ext cx="2842716" cy="429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457200" y="88900"/>
            <a:ext cx="8229600" cy="395289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rgbClr val="2A788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765175"/>
            <a:ext cx="8229600" cy="5548337"/>
          </a:xfrm>
          <a:prstGeom prst="rect">
            <a:avLst/>
          </a:prstGeom>
        </p:spPr>
        <p:txBody>
          <a:bodyPr>
            <a:normAutofit/>
          </a:bodyPr>
          <a:lstStyle>
            <a:lvl2pPr marL="582385" indent="-315685"/>
            <a:lvl3pPr marL="898525" indent="-355600"/>
            <a:lvl4pPr marL="1236344" indent="-426719"/>
            <a:lvl5pPr marL="1503044" indent="-426719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-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Afbeelding 11" descr="Afbeelding 1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300787" y="6113462"/>
            <a:ext cx="1054101" cy="1055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Afbeelding 8" descr="Afbeelding 8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60375" y="260350"/>
            <a:ext cx="812800" cy="576263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3886200"/>
            <a:ext cx="82296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1pPr>
            <a:lvl2pPr marL="0" indent="45720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2pPr>
            <a:lvl3pPr marL="0" indent="91440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3pPr>
            <a:lvl4pPr marL="0" indent="137160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4pPr>
            <a:lvl5pPr marL="0" indent="1828800" algn="ctr">
              <a:buSzTx/>
              <a:buNone/>
              <a:defRPr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457200" y="1842182"/>
            <a:ext cx="8229600" cy="11430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2" name="Afbeelding 1" descr="Afbeelding 1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3275855" y="6384292"/>
            <a:ext cx="2842716" cy="429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8" descr="Afbeelding 8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960437" y="460375"/>
            <a:ext cx="7562851" cy="535781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41397" y="6416992"/>
            <a:ext cx="245404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 defTabSz="457200">
              <a:defRPr sz="1000">
                <a:solidFill>
                  <a:srgbClr val="888888"/>
                </a:solidFill>
                <a:latin typeface="ScalaSans-Caps"/>
                <a:ea typeface="ScalaSans-Caps"/>
                <a:cs typeface="ScalaSans-Caps"/>
                <a:sym typeface="ScalaSans-Caps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-Caps"/>
          <a:ea typeface="ScalaSans-Caps"/>
          <a:cs typeface="ScalaSans-Caps"/>
          <a:sym typeface="ScalaSans-Caps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-Caps"/>
          <a:ea typeface="ScalaSans-Caps"/>
          <a:cs typeface="ScalaSans-Caps"/>
          <a:sym typeface="ScalaSans-Caps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-Caps"/>
          <a:ea typeface="ScalaSans-Caps"/>
          <a:cs typeface="ScalaSans-Caps"/>
          <a:sym typeface="ScalaSans-Caps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-Caps"/>
          <a:ea typeface="ScalaSans-Caps"/>
          <a:cs typeface="ScalaSans-Caps"/>
          <a:sym typeface="ScalaSans-Caps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-Caps"/>
          <a:ea typeface="ScalaSans-Caps"/>
          <a:cs typeface="ScalaSans-Caps"/>
          <a:sym typeface="ScalaSans-Caps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-Caps"/>
          <a:ea typeface="ScalaSans-Caps"/>
          <a:cs typeface="ScalaSans-Caps"/>
          <a:sym typeface="ScalaSans-Caps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-Caps"/>
          <a:ea typeface="ScalaSans-Caps"/>
          <a:cs typeface="ScalaSans-Caps"/>
          <a:sym typeface="ScalaSans-Caps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-Caps"/>
          <a:ea typeface="ScalaSans-Caps"/>
          <a:cs typeface="ScalaSans-Caps"/>
          <a:sym typeface="ScalaSans-Caps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-Caps"/>
          <a:ea typeface="ScalaSans-Caps"/>
          <a:cs typeface="ScalaSans-Caps"/>
          <a:sym typeface="ScalaSans-Cap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▪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"/>
          <a:ea typeface="ScalaSans"/>
          <a:cs typeface="ScalaSans"/>
          <a:sym typeface="ScalaSans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▪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"/>
          <a:ea typeface="ScalaSans"/>
          <a:cs typeface="ScalaSans"/>
          <a:sym typeface="ScalaSans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▪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"/>
          <a:ea typeface="ScalaSans"/>
          <a:cs typeface="ScalaSans"/>
          <a:sym typeface="ScalaSans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▪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"/>
          <a:ea typeface="ScalaSans"/>
          <a:cs typeface="ScalaSans"/>
          <a:sym typeface="ScalaSans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▪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"/>
          <a:ea typeface="ScalaSans"/>
          <a:cs typeface="ScalaSans"/>
          <a:sym typeface="ScalaSans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"/>
          <a:ea typeface="ScalaSans"/>
          <a:cs typeface="ScalaSans"/>
          <a:sym typeface="ScalaSans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"/>
          <a:ea typeface="ScalaSans"/>
          <a:cs typeface="ScalaSans"/>
          <a:sym typeface="ScalaSans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"/>
          <a:ea typeface="ScalaSans"/>
          <a:cs typeface="ScalaSans"/>
          <a:sym typeface="ScalaSans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ScalaSans"/>
          <a:ea typeface="ScalaSans"/>
          <a:cs typeface="ScalaSans"/>
          <a:sym typeface="ScalaSan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calaSans-Cap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calaSans-Cap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calaSans-Cap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calaSans-Cap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calaSans-Cap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calaSans-Cap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calaSans-Cap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calaSans-Cap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calaSans-Cap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sicknowledge101.com/subjects/knowledgemanagement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olidabis/status/939035983772762113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jdelijke aanduiding voor dianummer 4"/>
          <p:cNvSpPr txBox="1">
            <a:spLocks noGrp="1"/>
          </p:cNvSpPr>
          <p:nvPr>
            <p:ph type="sldNum" sz="quarter" idx="2"/>
          </p:nvPr>
        </p:nvSpPr>
        <p:spPr>
          <a:xfrm>
            <a:off x="8512028" y="6416992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</a:t>
            </a:fld>
            <a:endParaRPr/>
          </a:p>
        </p:txBody>
      </p:sp>
      <p:sp>
        <p:nvSpPr>
          <p:cNvPr id="72" name="The importance of usability and user experience…"/>
          <p:cNvSpPr txBox="1"/>
          <p:nvPr/>
        </p:nvSpPr>
        <p:spPr>
          <a:xfrm>
            <a:off x="137437" y="4850046"/>
            <a:ext cx="8869126" cy="129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200"/>
            </a:pPr>
            <a:r>
              <a:t>The importance of usability and user experience</a:t>
            </a:r>
          </a:p>
          <a:p>
            <a:pPr algn="ctr">
              <a:defRPr sz="3200"/>
            </a:pPr>
            <a:r>
              <a:t>for online cultural heritage</a:t>
            </a:r>
          </a:p>
          <a:p>
            <a:pPr algn="ctr">
              <a:defRPr sz="1600"/>
            </a:pPr>
            <a:r>
              <a:t>Jill Hungenaert</a:t>
            </a:r>
          </a:p>
        </p:txBody>
      </p:sp>
      <p:pic>
        <p:nvPicPr>
          <p:cNvPr id="73" name="anykey.jpg" descr="anykey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733597" y="463550"/>
            <a:ext cx="5927233" cy="417972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ource: http://www.basicknowledge101.com/subjects/knowledgemanagement.html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rPr dirty="0"/>
              <a:t>Source: http://www.basicknowledge101.com/subjects/knowledgemanagement.html</a:t>
            </a:r>
            <a:endParaRPr dirty="0">
              <a:hlinkClick r:id="rId3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10</a:t>
            </a:fld>
            <a:endParaRPr/>
          </a:p>
        </p:txBody>
      </p:sp>
      <p:pic>
        <p:nvPicPr>
          <p:cNvPr id="115" name="Screen Shot 2018-03-07 at 17.05.39.png" descr="Screen Shot 2018-03-07 at 17.05.39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814311" y="0"/>
            <a:ext cx="551537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0761" y="6416992"/>
            <a:ext cx="236040" cy="2438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11</a:t>
            </a:fld>
            <a:endParaRPr/>
          </a:p>
        </p:txBody>
      </p:sp>
      <p:pic>
        <p:nvPicPr>
          <p:cNvPr id="120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rcRect l="7611" t="8818" r="24182" b="2752"/>
          <a:stretch>
            <a:fillRect/>
          </a:stretch>
        </p:blipFill>
        <p:spPr>
          <a:xfrm>
            <a:off x="-2" y="-3"/>
            <a:ext cx="9408350" cy="6858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12</a:t>
            </a:fld>
            <a:endParaRPr/>
          </a:p>
        </p:txBody>
      </p:sp>
      <p:pic>
        <p:nvPicPr>
          <p:cNvPr id="125" name="Screen Shot 2018-03-07 at 17.24.03.png" descr="Screen Shot 2018-03-07 at 17.24.03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2730344"/>
            <a:ext cx="9144000" cy="1397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13</a:t>
            </a:fld>
            <a:endParaRPr/>
          </a:p>
        </p:txBody>
      </p:sp>
      <p:pic>
        <p:nvPicPr>
          <p:cNvPr id="130" name="Screen Shot 2018-03-07 at 17.21.57.png" descr="Screen Shot 2018-03-07 at 17.21.5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2698828"/>
            <a:ext cx="9144000" cy="1460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14</a:t>
            </a:fld>
            <a:endParaRPr/>
          </a:p>
        </p:txBody>
      </p:sp>
      <p:pic>
        <p:nvPicPr>
          <p:cNvPr id="135" name="Screen Shot 2018-03-07 at 17.24.03.png" descr="Screen Shot 2018-03-07 at 17.24.03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2730344"/>
            <a:ext cx="9144000" cy="1397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15</a:t>
            </a:fld>
            <a:endParaRPr/>
          </a:p>
        </p:txBody>
      </p:sp>
      <p:pic>
        <p:nvPicPr>
          <p:cNvPr id="140" name="Screen Shot 2018-03-07 at 17.17.33.png" descr="Screen Shot 2018-03-07 at 17.17.33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641600" y="2286000"/>
            <a:ext cx="3860800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16</a:t>
            </a:fld>
            <a:endParaRPr/>
          </a:p>
        </p:txBody>
      </p:sp>
      <p:pic>
        <p:nvPicPr>
          <p:cNvPr id="145" name="Screen Shot 2018-03-07 at 17.17.47.png" descr="Screen Shot 2018-03-07 at 17.17.4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624966"/>
            <a:ext cx="9144000" cy="5608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17</a:t>
            </a:fld>
            <a:endParaRPr/>
          </a:p>
        </p:txBody>
      </p:sp>
      <p:pic>
        <p:nvPicPr>
          <p:cNvPr id="148" name="Waterfall vs Agile2.png" descr="Waterfall vs Agile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000" y="304800"/>
            <a:ext cx="7620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ource: www.careerinsights.tv/whats-the-difference-between-waterfall-agile-when-do-you-use-each-one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Source: www.careerinsights.tv/whats-the-difference-between-waterfall-agile-when-do-you-use-each-one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18</a:t>
            </a:fld>
            <a:endParaRPr/>
          </a:p>
        </p:txBody>
      </p:sp>
      <p:pic>
        <p:nvPicPr>
          <p:cNvPr id="154" name="Project Management.png" descr="Project Management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5400" y="209550"/>
            <a:ext cx="85598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19</a:t>
            </a:fld>
            <a:endParaRPr/>
          </a:p>
        </p:txBody>
      </p:sp>
      <p:pic>
        <p:nvPicPr>
          <p:cNvPr id="157" name="Waterfall vs Agile.gif" descr="Waterfall vs Agile.gi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000" y="304800"/>
            <a:ext cx="7620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ource: www.careerinsights.tv/whats-the-difference-between-waterfall-agile-when-do-you-use-each-one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Source: www.careerinsights.tv/whats-the-difference-between-waterfall-agile-when-do-you-use-each-one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jdelijke aanduiding voor inhoud 4"/>
          <p:cNvSpPr txBox="1"/>
          <p:nvPr/>
        </p:nvSpPr>
        <p:spPr>
          <a:xfrm>
            <a:off x="465137" y="2996951"/>
            <a:ext cx="8507288" cy="4149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Erfgoed Leiden en Omstreken:</a:t>
            </a:r>
            <a:endParaRPr sz="3200">
              <a:solidFill>
                <a:srgbClr val="888888"/>
              </a:solidFill>
              <a:latin typeface="ScalaSans-Caps"/>
              <a:ea typeface="ScalaSans-Caps"/>
              <a:cs typeface="ScalaSans-Caps"/>
              <a:sym typeface="ScalaSans-Caps"/>
            </a:endParaRPr>
          </a:p>
          <a:p>
            <a:pPr marL="285750" indent="-285750" defTabSz="457200">
              <a:spcBef>
                <a:spcPts val="500"/>
              </a:spcBef>
              <a:buClr>
                <a:srgbClr val="E27222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Regional heritage centre (400.000 inhabitants)</a:t>
            </a:r>
          </a:p>
          <a:p>
            <a:pPr marL="285750" indent="-285750" defTabSz="457200">
              <a:spcBef>
                <a:spcPts val="500"/>
              </a:spcBef>
              <a:buClr>
                <a:srgbClr val="E27222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Archives, audiovisual materials, archaeological artefacts, building fragments</a:t>
            </a:r>
          </a:p>
          <a:p>
            <a:pPr marL="285750" indent="-285750" defTabSz="457200">
              <a:spcBef>
                <a:spcPts val="500"/>
              </a:spcBef>
              <a:buClr>
                <a:srgbClr val="E27222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Advice on city development, restoration and use of monuments, archaeological excavations</a:t>
            </a:r>
          </a:p>
          <a:p>
            <a:pPr marL="285750" indent="-285750" defTabSz="457200">
              <a:spcBef>
                <a:spcPts val="500"/>
              </a:spcBef>
              <a:buClr>
                <a:srgbClr val="E27222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Windmill museum</a:t>
            </a:r>
            <a:endParaRPr sz="3200">
              <a:solidFill>
                <a:srgbClr val="888888"/>
              </a:solidFill>
              <a:latin typeface="ScalaSans-Caps"/>
              <a:ea typeface="ScalaSans-Caps"/>
              <a:cs typeface="ScalaSans-Caps"/>
              <a:sym typeface="ScalaSans-Caps"/>
            </a:endParaRPr>
          </a:p>
          <a:p>
            <a:pPr marL="285750" indent="-285750" defTabSz="457200">
              <a:spcBef>
                <a:spcPts val="500"/>
              </a:spcBef>
              <a:buClr>
                <a:srgbClr val="E27222"/>
              </a:buClr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Educational activities</a:t>
            </a:r>
          </a:p>
          <a:p>
            <a:pPr defTabSz="4572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77" name="Afbeelding 11" descr="Afbeelding 11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1171" y="1052736"/>
            <a:ext cx="2460293" cy="1530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Afbeelding 12" descr="Afbeelding 12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820592" y="1124744"/>
            <a:ext cx="1693097" cy="165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Afbeelding 13" descr="Afbeelding 13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481463" y="1052736"/>
            <a:ext cx="2178295" cy="18698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6886970" y="1053662"/>
            <a:ext cx="2011028" cy="1706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um vs traditional.png" descr="Scrum vs traditional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66800" y="1054100"/>
            <a:ext cx="7010400" cy="47498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21</a:t>
            </a:fld>
            <a:endParaRPr/>
          </a:p>
        </p:txBody>
      </p:sp>
      <p:pic>
        <p:nvPicPr>
          <p:cNvPr id="165" name="lablay.gif" descr="lablay.gi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11200" y="1790700"/>
            <a:ext cx="7188200" cy="3289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ource: http://grouplab.cpsc.ucalgary.ca/saul/681/1997/jas/labs.html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Source: http://grouplab.cpsc.ucalgary.ca/saul/681/1997/jas/labs.html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22</a:t>
            </a:fld>
            <a:endParaRPr/>
          </a:p>
        </p:txBody>
      </p:sp>
      <p:sp>
        <p:nvSpPr>
          <p:cNvPr id="169" name="Source: http://www.uxteam.com/usability-testing-evaluations/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Source: http://www.uxteam.com/usability-testing-evaluations/</a:t>
            </a:r>
          </a:p>
        </p:txBody>
      </p:sp>
      <p:pic>
        <p:nvPicPr>
          <p:cNvPr id="170" name="usability-testing.png" descr="usability-testing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276503" y="925040"/>
            <a:ext cx="6841421" cy="5007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23</a:t>
            </a:fld>
            <a:endParaRPr/>
          </a:p>
        </p:txBody>
      </p:sp>
      <p:pic>
        <p:nvPicPr>
          <p:cNvPr id="175" name="5 users.gif" descr="5 users.gi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65150" y="1035050"/>
            <a:ext cx="8013700" cy="47879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ource: https://www.nngroup.com/articles/why-you-only-need-to-test-with-5-users/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Source: https://www.nngroup.com/articles/why-you-only-need-to-test-with-5-users/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24</a:t>
            </a:fld>
            <a:endParaRPr/>
          </a:p>
        </p:txBody>
      </p:sp>
      <p:pic>
        <p:nvPicPr>
          <p:cNvPr id="179" name="DQggIteV4AItKcE.jpg" descr="DQggIteV4AItKcE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41300" y="1714500"/>
            <a:ext cx="8661400" cy="342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ource: https://twitter.com/solidabis/status/939035983772762113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/>
            </a:pPr>
            <a:r>
              <a:t>Source: </a:t>
            </a:r>
            <a:r>
              <a:rPr>
                <a:hlinkClick r:id="rId3"/>
              </a:rPr>
              <a:t>https://twitter.com/solidabis/status/939035983772762113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25</a:t>
            </a:fld>
            <a:endParaRPr/>
          </a:p>
        </p:txBody>
      </p:sp>
      <p:sp>
        <p:nvSpPr>
          <p:cNvPr id="185" name="Source: https://uxdesign.cc/data-for-design-f33fd7419cc8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Source: https://uxdesign.cc/data-for-design-f33fd7419cc8</a:t>
            </a:r>
          </a:p>
        </p:txBody>
      </p:sp>
      <p:pic>
        <p:nvPicPr>
          <p:cNvPr id="186" name="Developer Use.png" descr="Developer Use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095500" y="1797050"/>
            <a:ext cx="4953000" cy="3263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26</a:t>
            </a:fld>
            <a:endParaRPr/>
          </a:p>
        </p:txBody>
      </p:sp>
      <p:pic>
        <p:nvPicPr>
          <p:cNvPr id="191" name="Screen Shot 2018-03-07 at 18.10.38.png" descr="Screen Shot 2018-03-07 at 18.10.38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945531"/>
            <a:ext cx="9144000" cy="2966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27</a:t>
            </a:fld>
            <a:endParaRPr/>
          </a:p>
        </p:txBody>
      </p:sp>
      <p:pic>
        <p:nvPicPr>
          <p:cNvPr id="196" name="Screen Shot 2018-03-07 at 18.10.55.png" descr="Screen Shot 2018-03-07 at 18.10.55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943403"/>
            <a:ext cx="9144000" cy="2971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28</a:t>
            </a:fld>
            <a:endParaRPr/>
          </a:p>
        </p:txBody>
      </p:sp>
      <p:pic>
        <p:nvPicPr>
          <p:cNvPr id="201" name="Screen Shot 2018-03-08 at 08.36.05.png" descr="Screen Shot 2018-03-08 at 08.36.05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28241" y="1945490"/>
            <a:ext cx="9144001" cy="2948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29</a:t>
            </a:fld>
            <a:endParaRPr/>
          </a:p>
        </p:txBody>
      </p:sp>
      <p:pic>
        <p:nvPicPr>
          <p:cNvPr id="206" name="Screen Shot 2018-03-07 at 18.11.07.png" descr="Screen Shot 2018-03-07 at 18.11.0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949466"/>
            <a:ext cx="9144000" cy="2959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2028" y="6416992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</a:t>
            </a:fld>
            <a:endParaRPr/>
          </a:p>
        </p:txBody>
      </p:sp>
      <p:pic>
        <p:nvPicPr>
          <p:cNvPr id="85" name="onbekend.jpeg" descr="onbekend.jpe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82650" y="1714500"/>
            <a:ext cx="3441700" cy="34290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86" name="Empowering  Communities  with a  Heritage  Open  EcoSystem"/>
          <p:cNvSpPr txBox="1"/>
          <p:nvPr/>
        </p:nvSpPr>
        <p:spPr>
          <a:xfrm>
            <a:off x="4974166" y="1714635"/>
            <a:ext cx="3107268" cy="3428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3733" b="1" baseline="-267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rgbClr val="E27222"/>
                </a:solidFill>
              </a:rPr>
              <a:t>E</a:t>
            </a:r>
            <a:r>
              <a:rPr>
                <a:solidFill>
                  <a:srgbClr val="000000"/>
                </a:solidFill>
              </a:rPr>
              <a:t>mpowering</a:t>
            </a:r>
            <a:r>
              <a:rPr b="0">
                <a:solidFill>
                  <a:srgbClr val="000000"/>
                </a:solidFill>
              </a:rPr>
              <a:t>​</a:t>
            </a:r>
            <a:br>
              <a:rPr b="0">
                <a:solidFill>
                  <a:srgbClr val="000000"/>
                </a:solidFill>
              </a:rPr>
            </a:br>
            <a:r>
              <a:rPr>
                <a:solidFill>
                  <a:srgbClr val="E27222"/>
                </a:solidFill>
              </a:rPr>
              <a:t>C</a:t>
            </a:r>
            <a:r>
              <a:rPr>
                <a:solidFill>
                  <a:srgbClr val="000000"/>
                </a:solidFill>
              </a:rPr>
              <a:t>ommunities​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000000"/>
                </a:solidFill>
              </a:rPr>
              <a:t>with a​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E27222"/>
                </a:solidFill>
              </a:rPr>
              <a:t>H</a:t>
            </a:r>
            <a:r>
              <a:rPr>
                <a:solidFill>
                  <a:srgbClr val="000000"/>
                </a:solidFill>
              </a:rPr>
              <a:t>eritage​</a:t>
            </a:r>
            <a:br>
              <a:rPr>
                <a:solidFill>
                  <a:srgbClr val="000000"/>
                </a:solidFill>
              </a:rPr>
            </a:br>
            <a:r>
              <a:rPr>
                <a:solidFill>
                  <a:srgbClr val="E27222"/>
                </a:solidFill>
              </a:rPr>
              <a:t>O</a:t>
            </a:r>
            <a:r>
              <a:rPr>
                <a:solidFill>
                  <a:srgbClr val="000000"/>
                </a:solidFill>
              </a:rPr>
              <a:t>pen​</a:t>
            </a:r>
            <a:br>
              <a:rPr b="0">
                <a:solidFill>
                  <a:srgbClr val="000000"/>
                </a:solidFill>
              </a:rPr>
            </a:br>
            <a:r>
              <a:rPr>
                <a:solidFill>
                  <a:srgbClr val="E27222"/>
                </a:solidFill>
              </a:rPr>
              <a:t>E</a:t>
            </a:r>
            <a:r>
              <a:rPr>
                <a:solidFill>
                  <a:srgbClr val="000000"/>
                </a:solidFill>
              </a:rPr>
              <a:t>co</a:t>
            </a:r>
            <a:r>
              <a:rPr>
                <a:solidFill>
                  <a:srgbClr val="E27222"/>
                </a:solidFill>
              </a:rPr>
              <a:t>S</a:t>
            </a:r>
            <a:r>
              <a:rPr>
                <a:solidFill>
                  <a:srgbClr val="000000"/>
                </a:solidFill>
              </a:rPr>
              <a:t>ystem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30</a:t>
            </a:fld>
            <a:endParaRPr/>
          </a:p>
        </p:txBody>
      </p:sp>
      <p:pic>
        <p:nvPicPr>
          <p:cNvPr id="211" name="Screen Shot 2018-03-07 at 18.12.20.png" descr="Screen Shot 2018-03-07 at 18.12.20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957482"/>
            <a:ext cx="9144000" cy="2943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31</a:t>
            </a:fld>
            <a:endParaRPr/>
          </a:p>
        </p:txBody>
      </p:sp>
      <p:pic>
        <p:nvPicPr>
          <p:cNvPr id="216" name="Screen Shot 2018-03-07 at 18.29.23.png" descr="Screen Shot 2018-03-07 at 18.29.23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576119"/>
            <a:ext cx="9144000" cy="3705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32</a:t>
            </a:fld>
            <a:endParaRPr/>
          </a:p>
        </p:txBody>
      </p:sp>
      <p:pic>
        <p:nvPicPr>
          <p:cNvPr id="221" name="Screen Shot 2018-03-07 at 18.30.11.png" descr="Screen Shot 2018-03-07 at 18.30.1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791066"/>
            <a:ext cx="9144000" cy="3275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33</a:t>
            </a:fld>
            <a:endParaRPr/>
          </a:p>
        </p:txBody>
      </p:sp>
      <p:pic>
        <p:nvPicPr>
          <p:cNvPr id="226" name="Screen Shot 2018-03-07 at 18.30.34.png" descr="Screen Shot 2018-03-07 at 18.30.34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970688"/>
            <a:ext cx="9144000" cy="4916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34</a:t>
            </a:fld>
            <a:endParaRPr/>
          </a:p>
        </p:txBody>
      </p:sp>
      <p:pic>
        <p:nvPicPr>
          <p:cNvPr id="231" name="Screen Shot 2018-03-07 at 21.52.02.png" descr="Screen Shot 2018-03-07 at 21.52.0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908129"/>
            <a:ext cx="9144000" cy="3041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35</a:t>
            </a:fld>
            <a:endParaRPr/>
          </a:p>
        </p:txBody>
      </p:sp>
      <p:pic>
        <p:nvPicPr>
          <p:cNvPr id="236" name="Screen Shot 2018-03-07 at 21.52.17.png" descr="Screen Shot 2018-03-07 at 21.52.1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164015"/>
            <a:ext cx="9144000" cy="4529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36</a:t>
            </a:fld>
            <a:endParaRPr/>
          </a:p>
        </p:txBody>
      </p:sp>
      <p:pic>
        <p:nvPicPr>
          <p:cNvPr id="241" name="Screen Shot 2018-03-07 at 22.14.16.png" descr="Screen Shot 2018-03-07 at 22.14.16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39800" y="222250"/>
            <a:ext cx="6134100" cy="642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37</a:t>
            </a:fld>
            <a:endParaRPr/>
          </a:p>
        </p:txBody>
      </p:sp>
      <p:pic>
        <p:nvPicPr>
          <p:cNvPr id="246" name="Screen Shot 2018-03-07 at 22.19.54.png" descr="Screen Shot 2018-03-07 at 22.19.54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226697"/>
            <a:ext cx="9144000" cy="4404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38</a:t>
            </a:fld>
            <a:endParaRPr/>
          </a:p>
        </p:txBody>
      </p:sp>
      <p:pic>
        <p:nvPicPr>
          <p:cNvPr id="251" name="Screen Shot 2018-03-07 at 22.14.16.png" descr="Screen Shot 2018-03-07 at 22.14.16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39800" y="222250"/>
            <a:ext cx="6134100" cy="642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39</a:t>
            </a:fld>
            <a:endParaRPr/>
          </a:p>
        </p:txBody>
      </p:sp>
      <p:pic>
        <p:nvPicPr>
          <p:cNvPr id="256" name="Screen Shot 2018-03-08 at 08.45.21.png" descr="Screen Shot 2018-03-08 at 08.45.21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748864"/>
            <a:ext cx="9144000" cy="896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creen Shot 2018-03-08 at 08.46.16.png" descr="Screen Shot 2018-03-08 at 08.46.16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0" y="2667874"/>
            <a:ext cx="9144000" cy="1522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If we build it,…"/>
          <p:cNvSpPr txBox="1"/>
          <p:nvPr/>
        </p:nvSpPr>
        <p:spPr>
          <a:xfrm>
            <a:off x="2437886" y="2621280"/>
            <a:ext cx="4268228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000"/>
            </a:pPr>
            <a:r>
              <a:t>If we build it, </a:t>
            </a:r>
          </a:p>
          <a:p>
            <a:pPr algn="ctr">
              <a:defRPr sz="5000"/>
            </a:pPr>
            <a:r>
              <a:t>they will come.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40</a:t>
            </a:fld>
            <a:endParaRPr/>
          </a:p>
        </p:txBody>
      </p:sp>
      <p:pic>
        <p:nvPicPr>
          <p:cNvPr id="262" name="Screen Shot 2018-03-07 at 22.29.13.png" descr="Screen Shot 2018-03-07 at 22.29.13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79500" y="1130300"/>
            <a:ext cx="6985000" cy="459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41</a:t>
            </a:fld>
            <a:endParaRPr/>
          </a:p>
        </p:txBody>
      </p:sp>
      <p:pic>
        <p:nvPicPr>
          <p:cNvPr id="267" name="Lijst.png" descr="Lijst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175333"/>
            <a:ext cx="9144000" cy="6507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42</a:t>
            </a:fld>
            <a:endParaRPr/>
          </a:p>
        </p:txBody>
      </p:sp>
      <p:pic>
        <p:nvPicPr>
          <p:cNvPr id="272" name="Screen Shot 2018-03-07 at 23.10.40.png" descr="Screen Shot 2018-03-07 at 23.10.40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738051"/>
            <a:ext cx="9144000" cy="5381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43</a:t>
            </a:fld>
            <a:endParaRPr/>
          </a:p>
        </p:txBody>
      </p:sp>
      <p:pic>
        <p:nvPicPr>
          <p:cNvPr id="277" name="Screen Shot 2018-03-08 at 08.50.29.png" descr="Screen Shot 2018-03-08 at 08.50.29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71998" y="0"/>
            <a:ext cx="740000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44</a:t>
            </a:fld>
            <a:endParaRPr/>
          </a:p>
        </p:txBody>
      </p:sp>
      <p:sp>
        <p:nvSpPr>
          <p:cNvPr id="282" name="Source: https://uxdesign.cc/data-for-design-f33fd7419cc8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Source: https://uxdesign.cc/data-for-design-f33fd7419cc8</a:t>
            </a:r>
          </a:p>
        </p:txBody>
      </p:sp>
      <p:pic>
        <p:nvPicPr>
          <p:cNvPr id="283" name="Get all the data you can.png" descr="Get all the data you can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228850" y="1708150"/>
            <a:ext cx="4686300" cy="3441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f they need it…"/>
          <p:cNvSpPr txBox="1"/>
          <p:nvPr/>
        </p:nvSpPr>
        <p:spPr>
          <a:xfrm>
            <a:off x="2225496" y="2240279"/>
            <a:ext cx="4693008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000">
                <a:solidFill>
                  <a:srgbClr val="FF0000"/>
                </a:solidFill>
              </a:defRPr>
            </a:pPr>
            <a:r>
              <a:t>If they need it</a:t>
            </a:r>
          </a:p>
          <a:p>
            <a:pPr algn="ctr">
              <a:defRPr sz="5000"/>
            </a:pPr>
            <a:r>
              <a:t>and we build it, </a:t>
            </a:r>
          </a:p>
          <a:p>
            <a:pPr algn="ctr">
              <a:defRPr sz="5000"/>
            </a:pPr>
            <a:r>
              <a:t>they will come.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f they need it…"/>
          <p:cNvSpPr txBox="1"/>
          <p:nvPr/>
        </p:nvSpPr>
        <p:spPr>
          <a:xfrm>
            <a:off x="1698501" y="2240279"/>
            <a:ext cx="5997425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000">
                <a:solidFill>
                  <a:srgbClr val="FF0000"/>
                </a:solidFill>
              </a:defRPr>
            </a:pPr>
            <a:r>
              <a:t>If they need it</a:t>
            </a:r>
          </a:p>
          <a:p>
            <a:pPr algn="ctr">
              <a:defRPr sz="5000"/>
            </a:pPr>
            <a:r>
              <a:t>and we build it, </a:t>
            </a:r>
          </a:p>
          <a:p>
            <a:pPr algn="ctr">
              <a:defRPr sz="5000"/>
            </a:pPr>
            <a:r>
              <a:t>they </a:t>
            </a:r>
            <a:r>
              <a:rPr strike="sngStrike">
                <a:solidFill>
                  <a:srgbClr val="FF0000"/>
                </a:solidFill>
              </a:rPr>
              <a:t>will</a:t>
            </a:r>
            <a:r>
              <a:rPr>
                <a:solidFill>
                  <a:srgbClr val="FF0000"/>
                </a:solidFill>
              </a:rPr>
              <a:t> might</a:t>
            </a:r>
            <a:r>
              <a:t> come.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f they need it…"/>
          <p:cNvSpPr txBox="1"/>
          <p:nvPr/>
        </p:nvSpPr>
        <p:spPr>
          <a:xfrm>
            <a:off x="678459" y="1478280"/>
            <a:ext cx="7787083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5000">
                <a:solidFill>
                  <a:srgbClr val="FF0000"/>
                </a:solidFill>
              </a:defRPr>
            </a:pPr>
            <a:r>
              <a:t>If they need it</a:t>
            </a:r>
          </a:p>
          <a:p>
            <a:pPr algn="ctr">
              <a:defRPr sz="5000"/>
            </a:pPr>
            <a:r>
              <a:t>and we build it, </a:t>
            </a:r>
          </a:p>
          <a:p>
            <a:pPr algn="ctr">
              <a:defRPr sz="5000"/>
            </a:pPr>
            <a:r>
              <a:t>they </a:t>
            </a:r>
            <a:r>
              <a:rPr>
                <a:solidFill>
                  <a:srgbClr val="FF0000"/>
                </a:solidFill>
              </a:rPr>
              <a:t>might</a:t>
            </a:r>
            <a:r>
              <a:t> come.</a:t>
            </a:r>
          </a:p>
          <a:p>
            <a:pPr algn="ctr">
              <a:defRPr sz="5000">
                <a:solidFill>
                  <a:srgbClr val="FF0000"/>
                </a:solidFill>
              </a:defRPr>
            </a:pPr>
            <a:r>
              <a:t>If it offers a good user experience they might stay.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2028" y="6416992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8</a:t>
            </a:fld>
            <a:endParaRPr/>
          </a:p>
        </p:txBody>
      </p:sp>
      <p:pic>
        <p:nvPicPr>
          <p:cNvPr id="105" name="Quan vs Qual.png" descr="Quan vs Qual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934814"/>
            <a:ext cx="9144000" cy="498837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ource: https://uxdesign.cc/a-crash-course-in-ux-design-research-ea00c3307c82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Source: https://uxdesign.cc/a-crash-course-in-ux-design-research-ea00c3307c82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12028" y="6416992"/>
            <a:ext cx="174772" cy="2438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9</a:t>
            </a:fld>
            <a:endParaRPr/>
          </a:p>
        </p:txBody>
      </p:sp>
      <p:sp>
        <p:nvSpPr>
          <p:cNvPr id="109" name="Source: https://uxdesign.cc/a-crash-course-in-ux-design-research-ea00c3307c82"/>
          <p:cNvSpPr txBox="1"/>
          <p:nvPr/>
        </p:nvSpPr>
        <p:spPr>
          <a:xfrm>
            <a:off x="887213" y="6228079"/>
            <a:ext cx="7620001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/>
            </a:lvl1pPr>
          </a:lstStyle>
          <a:p>
            <a:r>
              <a:t>Source: https://uxdesign.cc/a-crash-course-in-ux-design-research-ea00c3307c82</a:t>
            </a:r>
          </a:p>
        </p:txBody>
      </p:sp>
      <p:pic>
        <p:nvPicPr>
          <p:cNvPr id="110" name="UX Beds.png" descr="UX Beds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39800" y="1644650"/>
            <a:ext cx="7264400" cy="356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Presentatie ORANJE SCALA_SOBER_DEF ">
  <a:themeElements>
    <a:clrScheme name="Presentatie ORANJE SCALA_SOBER_DEF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resentatie ORANJE SCALA_SOBER_DEF 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sentatie ORANJE SCALA_SOBER_DEF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calaSans"/>
            <a:ea typeface="ScalaSans"/>
            <a:cs typeface="ScalaSans"/>
            <a:sym typeface="Scala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calaSans"/>
            <a:ea typeface="ScalaSans"/>
            <a:cs typeface="ScalaSans"/>
            <a:sym typeface="Scala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resentatie ORANJE SCALA_SOBER_DEF ">
  <a:themeElements>
    <a:clrScheme name="Presentatie ORANJE SCALA_SOBER_DEF 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Presentatie ORANJE SCALA_SOBER_DEF 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Presentatie ORANJE SCALA_SOBER_DEF 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calaSans"/>
            <a:ea typeface="ScalaSans"/>
            <a:cs typeface="ScalaSans"/>
            <a:sym typeface="Scala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ScalaSans"/>
            <a:ea typeface="ScalaSans"/>
            <a:cs typeface="ScalaSans"/>
            <a:sym typeface="Scala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Macintosh PowerPoint</Application>
  <PresentationFormat>On-screen Show (4:3)</PresentationFormat>
  <Paragraphs>82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ScalaSans</vt:lpstr>
      <vt:lpstr>ScalaSans-Caps</vt:lpstr>
      <vt:lpstr>Presentatie ORANJE SCALA_SOBER_DEF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cp:lastModifiedBy>Peter Verhaar</cp:lastModifiedBy>
  <cp:revision>1</cp:revision>
  <dcterms:modified xsi:type="dcterms:W3CDTF">2019-02-20T08:02:09Z</dcterms:modified>
</cp:coreProperties>
</file>